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73" r:id="rId4"/>
    <p:sldId id="319" r:id="rId5"/>
    <p:sldId id="291" r:id="rId6"/>
    <p:sldId id="292" r:id="rId7"/>
    <p:sldId id="293" r:id="rId8"/>
    <p:sldId id="320" r:id="rId9"/>
    <p:sldId id="324" r:id="rId10"/>
    <p:sldId id="323" r:id="rId11"/>
    <p:sldId id="325" r:id="rId12"/>
    <p:sldId id="316" r:id="rId13"/>
    <p:sldId id="267" r:id="rId1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41"/>
    <a:srgbClr val="96E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97479"/>
  </p:normalViewPr>
  <p:slideViewPr>
    <p:cSldViewPr snapToGrid="0" showGuides="1">
      <p:cViewPr varScale="1">
        <p:scale>
          <a:sx n="77" d="100"/>
          <a:sy n="77" d="100"/>
        </p:scale>
        <p:origin x="72" y="2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0" d="100"/>
          <a:sy n="50" d="100"/>
        </p:scale>
        <p:origin x="2640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BCB11-41D8-4AE6-9B38-0181F90609C2}" type="datetimeFigureOut">
              <a:rPr lang="da-DK" smtClean="0"/>
              <a:t>22-10-2019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2C31C-C020-4A89-B989-35F641D1B6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365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orside Cya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529144"/>
            <a:ext cx="9034272" cy="2387600"/>
          </a:xfrm>
        </p:spPr>
        <p:txBody>
          <a:bodyPr anchor="t"/>
          <a:lstStyle>
            <a:lvl1pPr algn="l">
              <a:lnSpc>
                <a:spcPct val="100000"/>
              </a:lnSpc>
              <a:defRPr sz="7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09600" y="5284534"/>
            <a:ext cx="5498592" cy="1157160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PowerPoint designguide - Maj 2019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40A824-AD9E-4482-8FF9-29A6726D866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7948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 Cya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529144"/>
            <a:ext cx="9034272" cy="2387600"/>
          </a:xfrm>
        </p:spPr>
        <p:txBody>
          <a:bodyPr anchor="t"/>
          <a:lstStyle>
            <a:lvl1pPr algn="l">
              <a:lnSpc>
                <a:spcPct val="100000"/>
              </a:lnSpc>
              <a:defRPr sz="7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PowerPoint designguide - Maj 2019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40A824-AD9E-4482-8FF9-29A6726D866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7171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 Hvi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529144"/>
            <a:ext cx="9034272" cy="2387600"/>
          </a:xfrm>
        </p:spPr>
        <p:txBody>
          <a:bodyPr anchor="t"/>
          <a:lstStyle>
            <a:lvl1pPr algn="l">
              <a:lnSpc>
                <a:spcPct val="100000"/>
              </a:lnSpc>
              <a:defRPr sz="7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PowerPoint designguide - Maj 2019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040A824-AD9E-4482-8FF9-29A6726D866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48743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31FF-8EAA-42D0-8889-6EBD02846AC1}" type="datetime1">
              <a:rPr lang="da-DK" smtClean="0"/>
              <a:t>22-10-2019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0970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Hvi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529144"/>
            <a:ext cx="9034272" cy="2387600"/>
          </a:xfrm>
        </p:spPr>
        <p:txBody>
          <a:bodyPr anchor="t"/>
          <a:lstStyle>
            <a:lvl1pPr algn="l">
              <a:lnSpc>
                <a:spcPct val="100000"/>
              </a:lnSpc>
              <a:defRPr sz="7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PowerPoint designguide - Maj 2019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040A824-AD9E-4482-8FF9-29A6726D8660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Undertitel 2"/>
          <p:cNvSpPr>
            <a:spLocks noGrp="1"/>
          </p:cNvSpPr>
          <p:nvPr>
            <p:ph type="subTitle" idx="1"/>
          </p:nvPr>
        </p:nvSpPr>
        <p:spPr>
          <a:xfrm>
            <a:off x="609600" y="5284534"/>
            <a:ext cx="5498592" cy="1157160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8926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Cyan + Grafi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529144"/>
            <a:ext cx="9034272" cy="2387600"/>
          </a:xfrm>
        </p:spPr>
        <p:txBody>
          <a:bodyPr anchor="t"/>
          <a:lstStyle>
            <a:lvl1pPr algn="l">
              <a:lnSpc>
                <a:spcPct val="100000"/>
              </a:lnSpc>
              <a:defRPr sz="7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PowerPoint designguide - Maj 2019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40A824-AD9E-4482-8FF9-29A6726D8660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8" name="Innovationsfonden_Supergrafik_VariationA_Teal_RGB.png" descr="Innovationsfonden_Supergrafik_VariationA_Teal_RGB.png"/>
          <p:cNvPicPr preferRelativeResize="0"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8719" y="775685"/>
            <a:ext cx="6695153" cy="43200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Undertitel 2"/>
          <p:cNvSpPr>
            <a:spLocks noGrp="1"/>
          </p:cNvSpPr>
          <p:nvPr>
            <p:ph type="subTitle" idx="1"/>
          </p:nvPr>
        </p:nvSpPr>
        <p:spPr>
          <a:xfrm>
            <a:off x="609600" y="5284534"/>
            <a:ext cx="5498592" cy="1157160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91669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+ Graf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529144"/>
            <a:ext cx="9034272" cy="2387600"/>
          </a:xfrm>
        </p:spPr>
        <p:txBody>
          <a:bodyPr anchor="t"/>
          <a:lstStyle>
            <a:lvl1pPr algn="l">
              <a:lnSpc>
                <a:spcPct val="100000"/>
              </a:lnSpc>
              <a:defRPr sz="7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PowerPoint designguide - Maj 2019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040A824-AD9E-4482-8FF9-29A6726D8660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7" name="Innovationsfonden_Supergrafik_VariationA_Teal_RGB.png" descr="Innovationsfonden_Supergrafik_VariationA_Teal_RGB.png"/>
          <p:cNvPicPr preferRelativeResize="0"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8719" y="775685"/>
            <a:ext cx="6695153" cy="43200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Undertitel 2"/>
          <p:cNvSpPr>
            <a:spLocks noGrp="1"/>
          </p:cNvSpPr>
          <p:nvPr>
            <p:ph type="subTitle" idx="1"/>
          </p:nvPr>
        </p:nvSpPr>
        <p:spPr>
          <a:xfrm>
            <a:off x="609600" y="5284534"/>
            <a:ext cx="5498592" cy="1157160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128695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PowerPoint designguide - Maj 2019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A824-AD9E-4482-8FF9-29A6726D86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56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PowerPoint designguide - Maj 2019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A824-AD9E-4482-8FF9-29A6726D86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921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/>
          <p:cNvSpPr>
            <a:spLocks noGrp="1"/>
          </p:cNvSpPr>
          <p:nvPr>
            <p:ph type="pic" sz="quarter" idx="13"/>
          </p:nvPr>
        </p:nvSpPr>
        <p:spPr>
          <a:xfrm>
            <a:off x="7632700" y="0"/>
            <a:ext cx="4559300" cy="6858000"/>
          </a:xfrm>
        </p:spPr>
        <p:txBody>
          <a:bodyPr/>
          <a:lstStyle/>
          <a:p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52513"/>
            <a:ext cx="6425184" cy="878838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1" y="2241550"/>
            <a:ext cx="6425183" cy="4025138"/>
          </a:xfrm>
        </p:spPr>
        <p:txBody>
          <a:bodyPr/>
          <a:lstStyle/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PowerPoint designguide - Maj 2019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A824-AD9E-4482-8FF9-29A6726D86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309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1/2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52513"/>
            <a:ext cx="5108448" cy="878838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1" y="2241550"/>
            <a:ext cx="5108447" cy="4025138"/>
          </a:xfrm>
        </p:spPr>
        <p:txBody>
          <a:bodyPr/>
          <a:lstStyle/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PowerPoint designguide - Maj 2019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A824-AD9E-4482-8FF9-29A6726D86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790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1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PowerPoint designguide - Maj 2019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A824-AD9E-4482-8FF9-29A6726D86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185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09600" y="1052513"/>
            <a:ext cx="8595360" cy="87883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2241550"/>
            <a:ext cx="10969625" cy="402513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09600" y="410560"/>
            <a:ext cx="27432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PowerPoint designguide - Maj 2019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319016" y="64416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891016" y="6441694"/>
            <a:ext cx="2743200" cy="365125"/>
          </a:xfrm>
          <a:prstGeom prst="rect">
            <a:avLst/>
          </a:prstGeom>
        </p:spPr>
        <p:txBody>
          <a:bodyPr vert="horz" lIns="91440" tIns="0" rIns="91440" bIns="0" rtlCol="0" anchor="t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040A824-AD9E-4482-8FF9-29A6726D8660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2050" y="370699"/>
            <a:ext cx="2592166" cy="28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12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0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55" userDrawn="1">
          <p15:clr>
            <a:srgbClr val="F26B43"/>
          </p15:clr>
        </p15:guide>
        <p15:guide id="2" pos="384" userDrawn="1">
          <p15:clr>
            <a:srgbClr val="F26B43"/>
          </p15:clr>
        </p15:guide>
        <p15:guide id="3" orient="horz" pos="663" userDrawn="1">
          <p15:clr>
            <a:srgbClr val="F26B43"/>
          </p15:clr>
        </p15:guide>
        <p15:guide id="4" orient="horz" pos="1412" userDrawn="1">
          <p15:clr>
            <a:srgbClr val="F26B43"/>
          </p15:clr>
        </p15:guide>
        <p15:guide id="5" pos="7294" userDrawn="1">
          <p15:clr>
            <a:srgbClr val="F26B43"/>
          </p15:clr>
        </p15:guide>
        <p15:guide id="6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529144"/>
            <a:ext cx="7620000" cy="1130929"/>
          </a:xfrm>
        </p:spPr>
        <p:txBody>
          <a:bodyPr/>
          <a:lstStyle/>
          <a:p>
            <a:r>
              <a:rPr lang="da-DK" sz="8000" dirty="0"/>
              <a:t>New Solutions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75014" y="4144489"/>
            <a:ext cx="11281558" cy="1733798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en-US" dirty="0">
                <a:latin typeface="Calibri" charset="0"/>
              </a:rPr>
              <a:t>Innovation Fund Denmark strengthens growth and employment throughout Denmark by means of knowledge-based research, innovation and entrepreneurship.</a:t>
            </a:r>
            <a:endParaRPr lang="da-DK" sz="360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A824-AD9E-4482-8FF9-29A6726D8660}" type="slidenum">
              <a:rPr lang="da-DK" smtClean="0"/>
              <a:pPr/>
              <a:t>1</a:t>
            </a:fld>
            <a:endParaRPr lang="da-DK"/>
          </a:p>
        </p:txBody>
      </p:sp>
      <p:sp>
        <p:nvSpPr>
          <p:cNvPr id="6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09600" y="410560"/>
            <a:ext cx="2743200" cy="365125"/>
          </a:xfrm>
        </p:spPr>
        <p:txBody>
          <a:bodyPr/>
          <a:lstStyle/>
          <a:p>
            <a:r>
              <a:rPr lang="da-DK" dirty="0" smtClean="0"/>
              <a:t>Interactive Denmark - 2019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5621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77078" y="2027583"/>
            <a:ext cx="11157138" cy="4077653"/>
          </a:xfrm>
          <a:prstGeom prst="rect">
            <a:avLst/>
          </a:prstGeom>
          <a:noFill/>
          <a:ln w="412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09599" y="1052513"/>
            <a:ext cx="7490791" cy="878838"/>
          </a:xfrm>
        </p:spPr>
        <p:txBody>
          <a:bodyPr/>
          <a:lstStyle/>
          <a:p>
            <a:r>
              <a:rPr lang="en-GB" dirty="0" smtClean="0"/>
              <a:t>How to approach the </a:t>
            </a:r>
            <a:r>
              <a:rPr lang="en-GB" dirty="0" err="1" smtClean="0"/>
              <a:t>InnoBooster</a:t>
            </a:r>
            <a:r>
              <a:rPr lang="en-GB" dirty="0" smtClean="0"/>
              <a:t> as a games developer</a:t>
            </a:r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A824-AD9E-4482-8FF9-29A6726D8660}" type="slidenum">
              <a:rPr lang="en-GB" smtClean="0"/>
              <a:t>10</a:t>
            </a:fld>
            <a:endParaRPr lang="en-GB"/>
          </a:p>
        </p:txBody>
      </p:sp>
      <p:sp>
        <p:nvSpPr>
          <p:cNvPr id="10" name="Rektangel 9"/>
          <p:cNvSpPr/>
          <p:nvPr/>
        </p:nvSpPr>
        <p:spPr>
          <a:xfrm>
            <a:off x="8474765" y="4220817"/>
            <a:ext cx="3159451" cy="18844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37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project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Tekstfelt 14"/>
          <p:cNvSpPr txBox="1"/>
          <p:nvPr/>
        </p:nvSpPr>
        <p:spPr>
          <a:xfrm>
            <a:off x="2405270" y="2862470"/>
            <a:ext cx="2028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dirty="0" smtClean="0"/>
              <a:t>The game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97290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95947" y="354553"/>
            <a:ext cx="10609982" cy="467892"/>
          </a:xfrm>
          <a:prstGeom prst="rect">
            <a:avLst/>
          </a:prstGeom>
        </p:spPr>
        <p:txBody>
          <a:bodyPr lIns="91428" tIns="45714" rIns="91428" bIns="4571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da-DK" sz="4400" kern="1200">
                <a:solidFill>
                  <a:srgbClr val="000000"/>
                </a:solidFill>
                <a:latin typeface="Calibri"/>
                <a:ea typeface="ヒラギノ角ゴ Pro W3" charset="0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 pitchFamily="34" charset="0"/>
                <a:ea typeface="ヒラギノ角ゴ Pro W3" charset="0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 pitchFamily="34" charset="0"/>
                <a:ea typeface="ヒラギノ角ゴ Pro W3" charset="0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 pitchFamily="34" charset="0"/>
                <a:ea typeface="ヒラギノ角ゴ Pro W3" charset="0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 pitchFamily="34" charset="0"/>
                <a:ea typeface="ヒラギノ角ゴ Pro W3" charset="0"/>
                <a:cs typeface="ヒラギノ角ゴ Pro W3" charset="0"/>
              </a:defRPr>
            </a:lvl5pPr>
            <a:lvl6pPr marL="452465" algn="ctr" rtl="0" eaLnBrk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 pitchFamily="34" charset="0"/>
              </a:defRPr>
            </a:lvl6pPr>
            <a:lvl7pPr marL="904941" algn="ctr" rtl="0" eaLnBrk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 pitchFamily="34" charset="0"/>
              </a:defRPr>
            </a:lvl7pPr>
            <a:lvl8pPr marL="1357406" algn="ctr" rtl="0" eaLnBrk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 pitchFamily="34" charset="0"/>
              </a:defRPr>
            </a:lvl8pPr>
            <a:lvl9pPr marL="1809874" algn="ctr" rtl="0" eaLnBrk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da-DK" sz="3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Activity plan</a:t>
            </a:r>
            <a:endParaRPr lang="da-DK" sz="3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812" y="1124744"/>
            <a:ext cx="6914202" cy="476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øjrepil 1"/>
          <p:cNvSpPr/>
          <p:nvPr/>
        </p:nvSpPr>
        <p:spPr>
          <a:xfrm>
            <a:off x="1554581" y="2780928"/>
            <a:ext cx="864009" cy="36004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lang="da-DK"/>
          </a:p>
        </p:txBody>
      </p:sp>
      <p:sp>
        <p:nvSpPr>
          <p:cNvPr id="7" name="Højrepil 6"/>
          <p:cNvSpPr/>
          <p:nvPr/>
        </p:nvSpPr>
        <p:spPr>
          <a:xfrm rot="4310074">
            <a:off x="4266962" y="1267364"/>
            <a:ext cx="864096" cy="36000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lang="da-DK"/>
          </a:p>
        </p:txBody>
      </p:sp>
      <p:sp>
        <p:nvSpPr>
          <p:cNvPr id="8" name="Højrepil 7"/>
          <p:cNvSpPr/>
          <p:nvPr/>
        </p:nvSpPr>
        <p:spPr>
          <a:xfrm rot="19372295">
            <a:off x="4904894" y="3869317"/>
            <a:ext cx="864009" cy="36004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lang="da-DK"/>
          </a:p>
        </p:txBody>
      </p:sp>
      <p:sp>
        <p:nvSpPr>
          <p:cNvPr id="9" name="Højrepil 8"/>
          <p:cNvSpPr/>
          <p:nvPr/>
        </p:nvSpPr>
        <p:spPr>
          <a:xfrm rot="14801755">
            <a:off x="7152187" y="3999552"/>
            <a:ext cx="864096" cy="36000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90335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ladsholder til billede 11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PowerPoint designguide - Maj 2019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A824-AD9E-4482-8FF9-29A6726D8660}" type="slidenum">
              <a:rPr lang="da-DK" smtClean="0"/>
              <a:t>12</a:t>
            </a:fld>
            <a:endParaRPr lang="da-DK"/>
          </a:p>
        </p:txBody>
      </p:sp>
      <p:sp>
        <p:nvSpPr>
          <p:cNvPr id="9" name="Tekstfelt 8"/>
          <p:cNvSpPr txBox="1"/>
          <p:nvPr/>
        </p:nvSpPr>
        <p:spPr>
          <a:xfrm>
            <a:off x="4415094" y="2125383"/>
            <a:ext cx="397353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52773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Thank you for today!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A824-AD9E-4482-8FF9-29A6726D8660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01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609600" y="1012612"/>
            <a:ext cx="8595360" cy="878838"/>
          </a:xfrm>
        </p:spPr>
        <p:txBody>
          <a:bodyPr/>
          <a:lstStyle/>
          <a:p>
            <a:r>
              <a:rPr lang="en-GB" dirty="0"/>
              <a:t>Innovation Fund Denmark’s Locations</a:t>
            </a:r>
          </a:p>
        </p:txBody>
      </p:sp>
      <p:sp>
        <p:nvSpPr>
          <p:cNvPr id="12" name="Pladsholder til indhold 11"/>
          <p:cNvSpPr>
            <a:spLocks noGrp="1"/>
          </p:cNvSpPr>
          <p:nvPr>
            <p:ph idx="1"/>
          </p:nvPr>
        </p:nvSpPr>
        <p:spPr>
          <a:xfrm>
            <a:off x="5327374" y="2452597"/>
            <a:ext cx="6251851" cy="2905692"/>
          </a:xfrm>
        </p:spPr>
        <p:txBody>
          <a:bodyPr>
            <a:normAutofit fontScale="92500"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Head Quarters in Aarhus (as of 1 June 2019)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Offices in Odense, Aalborg and Copenhagen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Strengthens the regional presence throughout Denmark – and the coupling to the new business support system</a:t>
            </a:r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A824-AD9E-4482-8FF9-29A6726D8660}" type="slidenum">
              <a:rPr lang="en-GB" smtClean="0"/>
              <a:t>2</a:t>
            </a:fld>
            <a:endParaRPr lang="en-GB" dirty="0"/>
          </a:p>
        </p:txBody>
      </p:sp>
      <p:pic>
        <p:nvPicPr>
          <p:cNvPr id="6" name="Picture 2" descr="Billedresultat for aarhus aalborg odense kÃ¸benhavn kort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576" y="1743570"/>
            <a:ext cx="4619822" cy="4698124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llipse 6"/>
          <p:cNvSpPr/>
          <p:nvPr/>
        </p:nvSpPr>
        <p:spPr>
          <a:xfrm>
            <a:off x="2246627" y="2685144"/>
            <a:ext cx="268164" cy="26504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8" name="Ellipse 7"/>
          <p:cNvSpPr/>
          <p:nvPr/>
        </p:nvSpPr>
        <p:spPr>
          <a:xfrm>
            <a:off x="2216618" y="3905443"/>
            <a:ext cx="413938" cy="37437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9" name="Ellipse 8"/>
          <p:cNvSpPr/>
          <p:nvPr/>
        </p:nvSpPr>
        <p:spPr>
          <a:xfrm>
            <a:off x="2423587" y="4970031"/>
            <a:ext cx="268164" cy="26504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10" name="Ellipse 9"/>
          <p:cNvSpPr/>
          <p:nvPr/>
        </p:nvSpPr>
        <p:spPr>
          <a:xfrm>
            <a:off x="3850992" y="4704987"/>
            <a:ext cx="268164" cy="26504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1647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Innovation Fund Denmark in Numbers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A824-AD9E-4482-8FF9-29A6726D8660}" type="slidenum">
              <a:rPr lang="en-GB" smtClean="0"/>
              <a:t>3</a:t>
            </a:fld>
            <a:endParaRPr lang="en-GB"/>
          </a:p>
        </p:txBody>
      </p:sp>
      <p:sp>
        <p:nvSpPr>
          <p:cNvPr id="5" name="Tekstfelt 4"/>
          <p:cNvSpPr txBox="1"/>
          <p:nvPr/>
        </p:nvSpPr>
        <p:spPr>
          <a:xfrm>
            <a:off x="781878" y="2160103"/>
            <a:ext cx="3034746" cy="1408955"/>
          </a:xfrm>
          <a:prstGeom prst="rect">
            <a:avLst/>
          </a:prstGeom>
          <a:solidFill>
            <a:srgbClr val="96EBF0"/>
          </a:solidFill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6" name="Tekstfelt 5"/>
          <p:cNvSpPr txBox="1"/>
          <p:nvPr/>
        </p:nvSpPr>
        <p:spPr>
          <a:xfrm>
            <a:off x="781878" y="4048538"/>
            <a:ext cx="3034744" cy="1375841"/>
          </a:xfrm>
          <a:prstGeom prst="rect">
            <a:avLst/>
          </a:prstGeom>
          <a:solidFill>
            <a:srgbClr val="96EBF0"/>
          </a:solidFill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7" name="Tekstfelt 6"/>
          <p:cNvSpPr txBox="1"/>
          <p:nvPr/>
        </p:nvSpPr>
        <p:spPr>
          <a:xfrm>
            <a:off x="4581938" y="2160102"/>
            <a:ext cx="3034748" cy="1408956"/>
          </a:xfrm>
          <a:prstGeom prst="rect">
            <a:avLst/>
          </a:prstGeom>
          <a:solidFill>
            <a:srgbClr val="96EBF0"/>
          </a:solidFill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8" name="Tekstfelt 7"/>
          <p:cNvSpPr txBox="1"/>
          <p:nvPr/>
        </p:nvSpPr>
        <p:spPr>
          <a:xfrm>
            <a:off x="4581938" y="4048537"/>
            <a:ext cx="3034748" cy="1375842"/>
          </a:xfrm>
          <a:prstGeom prst="rect">
            <a:avLst/>
          </a:prstGeom>
          <a:solidFill>
            <a:srgbClr val="96EBF0"/>
          </a:solidFill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9" name="Tekstfelt 8"/>
          <p:cNvSpPr txBox="1"/>
          <p:nvPr/>
        </p:nvSpPr>
        <p:spPr>
          <a:xfrm>
            <a:off x="8381999" y="2160102"/>
            <a:ext cx="3034748" cy="1408956"/>
          </a:xfrm>
          <a:prstGeom prst="rect">
            <a:avLst/>
          </a:prstGeom>
          <a:solidFill>
            <a:srgbClr val="96EBF0"/>
          </a:solidFill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10" name="Tekstfelt 9"/>
          <p:cNvSpPr txBox="1"/>
          <p:nvPr/>
        </p:nvSpPr>
        <p:spPr>
          <a:xfrm>
            <a:off x="8381999" y="4048537"/>
            <a:ext cx="3034748" cy="1375842"/>
          </a:xfrm>
          <a:prstGeom prst="rect">
            <a:avLst/>
          </a:prstGeom>
          <a:solidFill>
            <a:srgbClr val="96EBF0"/>
          </a:solidFill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11" name="Tekstfelt 10"/>
          <p:cNvSpPr txBox="1"/>
          <p:nvPr/>
        </p:nvSpPr>
        <p:spPr>
          <a:xfrm>
            <a:off x="1099930" y="2553396"/>
            <a:ext cx="23986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400" dirty="0"/>
              <a:t>DKK 8.5 billion</a:t>
            </a:r>
          </a:p>
          <a:p>
            <a:pPr lvl="0" algn="ctr"/>
            <a:r>
              <a:rPr lang="en-GB" dirty="0"/>
              <a:t>active portfolio</a:t>
            </a:r>
          </a:p>
          <a:p>
            <a:endParaRPr lang="en-GB" dirty="0"/>
          </a:p>
        </p:txBody>
      </p:sp>
      <p:sp>
        <p:nvSpPr>
          <p:cNvPr id="12" name="Tekstfelt 11"/>
          <p:cNvSpPr txBox="1"/>
          <p:nvPr/>
        </p:nvSpPr>
        <p:spPr>
          <a:xfrm>
            <a:off x="5050733" y="2399478"/>
            <a:ext cx="20971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800" dirty="0"/>
              <a:t>2,300</a:t>
            </a:r>
          </a:p>
          <a:p>
            <a:pPr lvl="0" algn="ctr"/>
            <a:r>
              <a:rPr lang="en-GB" dirty="0"/>
              <a:t>active projects</a:t>
            </a:r>
          </a:p>
          <a:p>
            <a:endParaRPr lang="en-GB" dirty="0"/>
          </a:p>
        </p:txBody>
      </p:sp>
      <p:sp>
        <p:nvSpPr>
          <p:cNvPr id="13" name="Tekstfelt 12"/>
          <p:cNvSpPr txBox="1"/>
          <p:nvPr/>
        </p:nvSpPr>
        <p:spPr>
          <a:xfrm>
            <a:off x="8712707" y="2242458"/>
            <a:ext cx="237333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800" dirty="0"/>
              <a:t>DKK 1.5 billion </a:t>
            </a:r>
          </a:p>
          <a:p>
            <a:pPr lvl="0" algn="ctr"/>
            <a:r>
              <a:rPr lang="en-GB" dirty="0"/>
              <a:t>in 2019</a:t>
            </a:r>
          </a:p>
          <a:p>
            <a:endParaRPr lang="en-GB" dirty="0"/>
          </a:p>
        </p:txBody>
      </p:sp>
      <p:sp>
        <p:nvSpPr>
          <p:cNvPr id="14" name="Tekstfelt 13"/>
          <p:cNvSpPr txBox="1"/>
          <p:nvPr/>
        </p:nvSpPr>
        <p:spPr>
          <a:xfrm>
            <a:off x="1099601" y="4408718"/>
            <a:ext cx="22131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400" dirty="0"/>
              <a:t>3,200/year</a:t>
            </a:r>
          </a:p>
          <a:p>
            <a:pPr lvl="0" algn="ctr"/>
            <a:r>
              <a:rPr lang="en-GB" dirty="0"/>
              <a:t>applications</a:t>
            </a:r>
          </a:p>
          <a:p>
            <a:endParaRPr lang="en-GB" dirty="0"/>
          </a:p>
        </p:txBody>
      </p:sp>
      <p:sp>
        <p:nvSpPr>
          <p:cNvPr id="15" name="Tekstfelt 14"/>
          <p:cNvSpPr txBox="1"/>
          <p:nvPr/>
        </p:nvSpPr>
        <p:spPr>
          <a:xfrm>
            <a:off x="4706175" y="4316355"/>
            <a:ext cx="27862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400" dirty="0"/>
              <a:t>470</a:t>
            </a:r>
          </a:p>
          <a:p>
            <a:pPr lvl="0" algn="ctr"/>
            <a:r>
              <a:rPr lang="en-GB" dirty="0"/>
              <a:t>international grants</a:t>
            </a:r>
          </a:p>
          <a:p>
            <a:endParaRPr lang="en-GB" dirty="0"/>
          </a:p>
        </p:txBody>
      </p:sp>
      <p:sp>
        <p:nvSpPr>
          <p:cNvPr id="16" name="Tekstfelt 15"/>
          <p:cNvSpPr txBox="1"/>
          <p:nvPr/>
        </p:nvSpPr>
        <p:spPr>
          <a:xfrm>
            <a:off x="8506237" y="4307118"/>
            <a:ext cx="27862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400" dirty="0"/>
              <a:t>3</a:t>
            </a:r>
          </a:p>
          <a:p>
            <a:pPr lvl="0" algn="ctr"/>
            <a:r>
              <a:rPr lang="en-GB" dirty="0"/>
              <a:t>gateways</a:t>
            </a:r>
          </a:p>
        </p:txBody>
      </p:sp>
    </p:spTree>
    <p:extLst>
      <p:ext uri="{BB962C8B-B14F-4D97-AF65-F5344CB8AC3E}">
        <p14:creationId xmlns:p14="http://schemas.microsoft.com/office/powerpoint/2010/main" val="199261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7200" dirty="0" smtClean="0"/>
              <a:t>Innobooster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A824-AD9E-4482-8FF9-29A6726D8660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051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dsholder til billede 8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/>
              <a:t>Innovative Ideas with Goal and Direction</a:t>
            </a:r>
            <a:br>
              <a:rPr lang="en-GB" sz="3100" dirty="0"/>
            </a:br>
            <a:endParaRPr lang="en-GB" sz="3100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Invests in knowledge-based development projects in SMEs, hereunder start-ups.</a:t>
            </a:r>
          </a:p>
          <a:p>
            <a:endParaRPr lang="en-GB" sz="2000" dirty="0"/>
          </a:p>
          <a:p>
            <a:r>
              <a:rPr lang="en-GB" sz="2000" dirty="0"/>
              <a:t>Typically, focus on the development of new products and services or significantly improved processes in the company. </a:t>
            </a:r>
          </a:p>
          <a:p>
            <a:endParaRPr lang="en-GB" sz="2000" dirty="0"/>
          </a:p>
          <a:p>
            <a:r>
              <a:rPr lang="en-GB" sz="2000" dirty="0"/>
              <a:t>Annual budget: Approx. DKK 300 million.</a:t>
            </a:r>
          </a:p>
          <a:p>
            <a:endParaRPr lang="en-GB" b="1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A824-AD9E-4482-8FF9-29A6726D866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21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dsholder til billede 6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609600" y="1416431"/>
            <a:ext cx="6425183" cy="4025138"/>
          </a:xfrm>
        </p:spPr>
        <p:txBody>
          <a:bodyPr>
            <a:normAutofit lnSpcReduction="10000"/>
          </a:bodyPr>
          <a:lstStyle/>
          <a:p>
            <a:pPr lvl="0" defTabSz="1088502" fontAlgn="base">
              <a:lnSpc>
                <a:spcPct val="96000"/>
              </a:lnSpc>
              <a:defRPr/>
            </a:pPr>
            <a:r>
              <a:rPr lang="en-GB" sz="2000" dirty="0">
                <a:solidFill>
                  <a:srgbClr val="1E4148"/>
                </a:solidFill>
                <a:latin typeface="Ubuntu"/>
              </a:rPr>
              <a:t>Innobooster co-finances up to 33 % of the expenses for a specific, knowledge-based development project.</a:t>
            </a:r>
          </a:p>
          <a:p>
            <a:pPr lvl="0" defTabSz="1088502" fontAlgn="base">
              <a:lnSpc>
                <a:spcPct val="96000"/>
              </a:lnSpc>
              <a:defRPr/>
            </a:pPr>
            <a:endParaRPr lang="en-GB" sz="2000" dirty="0">
              <a:solidFill>
                <a:srgbClr val="1E4148"/>
              </a:solidFill>
              <a:latin typeface="Ubuntu"/>
            </a:endParaRPr>
          </a:p>
          <a:p>
            <a:pPr lvl="0" defTabSz="1088502" fontAlgn="base">
              <a:lnSpc>
                <a:spcPct val="96000"/>
              </a:lnSpc>
              <a:defRPr/>
            </a:pPr>
            <a:r>
              <a:rPr lang="en-GB" sz="2000" dirty="0">
                <a:solidFill>
                  <a:srgbClr val="1E4148"/>
                </a:solidFill>
                <a:latin typeface="Ubuntu"/>
              </a:rPr>
              <a:t>May invest between DKK 50,000 and 5 million in a project.</a:t>
            </a:r>
          </a:p>
          <a:p>
            <a:pPr lvl="0" defTabSz="1088502" fontAlgn="base">
              <a:lnSpc>
                <a:spcPct val="96000"/>
              </a:lnSpc>
              <a:defRPr/>
            </a:pPr>
            <a:endParaRPr lang="en-GB" sz="2000" dirty="0">
              <a:solidFill>
                <a:srgbClr val="1E4148"/>
              </a:solidFill>
              <a:latin typeface="Ubuntu"/>
            </a:endParaRPr>
          </a:p>
          <a:p>
            <a:pPr lvl="0" defTabSz="1088502" fontAlgn="base">
              <a:lnSpc>
                <a:spcPct val="96000"/>
              </a:lnSpc>
              <a:defRPr/>
            </a:pPr>
            <a:r>
              <a:rPr lang="en-GB" sz="2000" dirty="0">
                <a:solidFill>
                  <a:srgbClr val="1E4148"/>
                </a:solidFill>
                <a:latin typeface="Ubuntu"/>
              </a:rPr>
              <a:t>The company which applies will select collaboration partners, receive the investment and provide own financial contribution.</a:t>
            </a:r>
          </a:p>
          <a:p>
            <a:pPr lvl="0" defTabSz="1088502" fontAlgn="base">
              <a:lnSpc>
                <a:spcPct val="96000"/>
              </a:lnSpc>
              <a:defRPr/>
            </a:pPr>
            <a:endParaRPr lang="en-GB" sz="2000" dirty="0">
              <a:solidFill>
                <a:srgbClr val="1E4148"/>
              </a:solidFill>
              <a:latin typeface="Ubuntu"/>
            </a:endParaRPr>
          </a:p>
          <a:p>
            <a:pPr lvl="0" defTabSz="1088502" fontAlgn="base">
              <a:lnSpc>
                <a:spcPct val="96000"/>
              </a:lnSpc>
              <a:defRPr/>
            </a:pPr>
            <a:r>
              <a:rPr lang="en-GB" sz="2000" dirty="0">
                <a:solidFill>
                  <a:srgbClr val="1E4148"/>
                </a:solidFill>
                <a:latin typeface="Ubuntu"/>
              </a:rPr>
              <a:t>Duration from three months to two years.</a:t>
            </a:r>
          </a:p>
          <a:p>
            <a:pPr lvl="0" defTabSz="1088502" fontAlgn="base">
              <a:lnSpc>
                <a:spcPct val="96000"/>
              </a:lnSpc>
              <a:defRPr/>
            </a:pPr>
            <a:endParaRPr lang="en-GB" sz="2000" dirty="0">
              <a:solidFill>
                <a:srgbClr val="1E4148"/>
              </a:solidFill>
              <a:latin typeface="Ubuntu"/>
            </a:endParaRPr>
          </a:p>
          <a:p>
            <a:pPr lvl="0" defTabSz="1088502" fontAlgn="base">
              <a:lnSpc>
                <a:spcPct val="96000"/>
              </a:lnSpc>
              <a:defRPr/>
            </a:pPr>
            <a:r>
              <a:rPr lang="en-GB" sz="2000" dirty="0">
                <a:solidFill>
                  <a:srgbClr val="1E4148"/>
                </a:solidFill>
                <a:latin typeface="Ubuntu"/>
              </a:rPr>
              <a:t>Fast processing of application – (almost always) a response to applications within a month.                                                                 </a:t>
            </a:r>
          </a:p>
          <a:p>
            <a:pPr lvl="0" defTabSz="1088502" fontAlgn="base">
              <a:lnSpc>
                <a:spcPct val="96000"/>
              </a:lnSpc>
              <a:defRPr/>
            </a:pPr>
            <a:endParaRPr lang="en-GB" sz="2000" dirty="0">
              <a:solidFill>
                <a:srgbClr val="1E4148"/>
              </a:solidFill>
              <a:latin typeface="Ubuntu"/>
            </a:endParaRPr>
          </a:p>
          <a:p>
            <a:pPr lvl="0" defTabSz="1088502" fontAlgn="base">
              <a:lnSpc>
                <a:spcPct val="96000"/>
              </a:lnSpc>
              <a:defRPr/>
            </a:pPr>
            <a:endParaRPr lang="en-GB" sz="2000" dirty="0">
              <a:solidFill>
                <a:srgbClr val="1E4148"/>
              </a:solidFill>
              <a:latin typeface="Ubuntu"/>
            </a:endParaRPr>
          </a:p>
          <a:p>
            <a:pPr lvl="0" defTabSz="1088502" fontAlgn="base">
              <a:lnSpc>
                <a:spcPct val="96000"/>
              </a:lnSpc>
              <a:defRPr/>
            </a:pPr>
            <a:endParaRPr lang="en-GB" sz="2000" dirty="0">
              <a:solidFill>
                <a:srgbClr val="1E4148"/>
              </a:solidFill>
              <a:latin typeface="Ubuntu"/>
            </a:endParaRPr>
          </a:p>
          <a:p>
            <a:pPr lvl="0" defTabSz="1088502" fontAlgn="base">
              <a:lnSpc>
                <a:spcPct val="96000"/>
              </a:lnSpc>
              <a:defRPr/>
            </a:pPr>
            <a:endParaRPr lang="en-GB" sz="2000" dirty="0">
              <a:solidFill>
                <a:srgbClr val="1E4148"/>
              </a:solidFill>
              <a:latin typeface="Ubuntu"/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A824-AD9E-4482-8FF9-29A6726D866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17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477078" y="5132919"/>
            <a:ext cx="11157138" cy="9442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ktangel 7"/>
          <p:cNvSpPr/>
          <p:nvPr/>
        </p:nvSpPr>
        <p:spPr>
          <a:xfrm>
            <a:off x="477078" y="4108481"/>
            <a:ext cx="11157138" cy="9442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ktangel 6"/>
          <p:cNvSpPr/>
          <p:nvPr/>
        </p:nvSpPr>
        <p:spPr>
          <a:xfrm>
            <a:off x="477078" y="3068032"/>
            <a:ext cx="11157138" cy="9442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ktangel 1"/>
          <p:cNvSpPr/>
          <p:nvPr/>
        </p:nvSpPr>
        <p:spPr>
          <a:xfrm>
            <a:off x="477078" y="2027583"/>
            <a:ext cx="11157138" cy="9442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Four Evaluation Criteria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609600" y="2132219"/>
            <a:ext cx="10581860" cy="4025138"/>
          </a:xfrm>
        </p:spPr>
        <p:txBody>
          <a:bodyPr>
            <a:noAutofit/>
          </a:bodyPr>
          <a:lstStyle/>
          <a:p>
            <a:r>
              <a:rPr lang="en-GB" sz="2000" b="1" dirty="0">
                <a:latin typeface="+mn-lt"/>
              </a:rPr>
              <a:t>Novelty value:</a:t>
            </a:r>
            <a:r>
              <a:rPr lang="en-GB" sz="2000" b="1" u="sng" dirty="0">
                <a:latin typeface="+mn-lt"/>
              </a:rPr>
              <a:t/>
            </a:r>
            <a:br>
              <a:rPr lang="en-GB" sz="2000" b="1" u="sng" dirty="0">
                <a:latin typeface="+mn-lt"/>
              </a:rPr>
            </a:br>
            <a:r>
              <a:rPr lang="en-GB" sz="2000" dirty="0">
                <a:latin typeface="+mn-lt"/>
              </a:rPr>
              <a:t>Is it new within the industry? Is it difficult? Does it require development?</a:t>
            </a:r>
          </a:p>
          <a:p>
            <a:endParaRPr lang="en-GB" sz="2000" b="1" dirty="0">
              <a:latin typeface="+mn-lt"/>
            </a:endParaRPr>
          </a:p>
          <a:p>
            <a:pPr defTabSz="9143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 dirty="0">
                <a:latin typeface="+mn-lt"/>
              </a:rPr>
              <a:t>Business potential:</a:t>
            </a:r>
            <a:r>
              <a:rPr lang="en-GB" sz="2000" b="1" u="sng" dirty="0">
                <a:latin typeface="+mn-lt"/>
              </a:rPr>
              <a:t/>
            </a:r>
            <a:br>
              <a:rPr lang="en-GB" sz="2000" b="1" u="sng" dirty="0">
                <a:latin typeface="+mn-lt"/>
              </a:rPr>
            </a:br>
            <a:r>
              <a:rPr lang="en-GB" sz="2000" dirty="0">
                <a:latin typeface="+mn-lt"/>
              </a:rPr>
              <a:t>Will the project produce growth in the company?</a:t>
            </a:r>
          </a:p>
          <a:p>
            <a:endParaRPr lang="en-GB" sz="2000" dirty="0">
              <a:latin typeface="+mn-lt"/>
            </a:endParaRPr>
          </a:p>
          <a:p>
            <a:r>
              <a:rPr lang="en-GB" sz="2000" b="1" dirty="0">
                <a:latin typeface="+mn-lt"/>
              </a:rPr>
              <a:t>Implementation:</a:t>
            </a:r>
            <a:r>
              <a:rPr lang="en-GB" sz="2000" b="1" u="sng" dirty="0">
                <a:latin typeface="+mn-lt"/>
              </a:rPr>
              <a:t/>
            </a:r>
            <a:br>
              <a:rPr lang="en-GB" sz="2000" b="1" u="sng" dirty="0">
                <a:latin typeface="+mn-lt"/>
              </a:rPr>
            </a:br>
            <a:r>
              <a:rPr lang="en-GB" sz="2000" dirty="0">
                <a:latin typeface="+mn-lt"/>
              </a:rPr>
              <a:t>Is the project credible and well planned? Does the team have the skills?</a:t>
            </a:r>
          </a:p>
          <a:p>
            <a:endParaRPr lang="en-GB" sz="2000" dirty="0">
              <a:latin typeface="+mn-lt"/>
            </a:endParaRPr>
          </a:p>
          <a:p>
            <a:r>
              <a:rPr lang="en-GB" sz="2000" b="1" dirty="0">
                <a:latin typeface="+mn-lt"/>
              </a:rPr>
              <a:t>Financial efficiency:</a:t>
            </a:r>
            <a:r>
              <a:rPr lang="en-GB" sz="2000" b="1" u="sng" dirty="0">
                <a:latin typeface="+mn-lt"/>
              </a:rPr>
              <a:t/>
            </a:r>
            <a:br>
              <a:rPr lang="en-GB" sz="2000" b="1" u="sng" dirty="0">
                <a:latin typeface="+mn-lt"/>
              </a:rPr>
            </a:br>
            <a:r>
              <a:rPr lang="en-GB" sz="2000" dirty="0">
                <a:latin typeface="+mn-lt"/>
              </a:rPr>
              <a:t>Is the investment amount reasonable compared to risk and potential?</a:t>
            </a:r>
          </a:p>
          <a:p>
            <a:endParaRPr lang="en-GB" sz="2200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A824-AD9E-4482-8FF9-29A6726D866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9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Examples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A824-AD9E-4482-8FF9-29A6726D8660}" type="slidenum">
              <a:rPr lang="da-DK" smtClean="0"/>
              <a:t>8</a:t>
            </a:fld>
            <a:endParaRPr lang="da-DK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153" y="1931351"/>
            <a:ext cx="4295775" cy="971550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5881" y="2291661"/>
            <a:ext cx="2352675" cy="428625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4360" y="3986212"/>
            <a:ext cx="2228850" cy="714375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7041" y="3923765"/>
            <a:ext cx="4867275" cy="1314450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31261" y="5460048"/>
            <a:ext cx="11811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64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Most common mistakes</a:t>
            </a:r>
            <a:endParaRPr lang="en-GB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3741"/>
                </a:solidFill>
              </a:rPr>
              <a:t>Not reading the guidelines</a:t>
            </a:r>
            <a:endParaRPr lang="en-GB" dirty="0">
              <a:solidFill>
                <a:srgbClr val="003741"/>
              </a:solidFill>
            </a:endParaRPr>
          </a:p>
          <a:p>
            <a:endParaRPr lang="en-GB" dirty="0">
              <a:solidFill>
                <a:srgbClr val="003741"/>
              </a:solidFill>
            </a:endParaRPr>
          </a:p>
          <a:p>
            <a:r>
              <a:rPr lang="en-GB" dirty="0" smtClean="0">
                <a:solidFill>
                  <a:srgbClr val="003741"/>
                </a:solidFill>
              </a:rPr>
              <a:t>Applying for funding for an entire game (see next slide)</a:t>
            </a:r>
          </a:p>
          <a:p>
            <a:endParaRPr lang="en-GB" dirty="0">
              <a:solidFill>
                <a:srgbClr val="003741"/>
              </a:solidFill>
            </a:endParaRPr>
          </a:p>
          <a:p>
            <a:r>
              <a:rPr lang="en-GB" dirty="0" smtClean="0">
                <a:solidFill>
                  <a:srgbClr val="003741"/>
                </a:solidFill>
              </a:rPr>
              <a:t>Lack of market validation</a:t>
            </a:r>
          </a:p>
          <a:p>
            <a:endParaRPr lang="en-GB" dirty="0">
              <a:solidFill>
                <a:srgbClr val="003741"/>
              </a:solidFill>
            </a:endParaRPr>
          </a:p>
          <a:p>
            <a:r>
              <a:rPr lang="en-GB" dirty="0" smtClean="0">
                <a:solidFill>
                  <a:srgbClr val="003741"/>
                </a:solidFill>
              </a:rPr>
              <a:t>Because it is digital, it does not have to be development</a:t>
            </a:r>
          </a:p>
          <a:p>
            <a:endParaRPr lang="en-GB" dirty="0">
              <a:solidFill>
                <a:srgbClr val="003741"/>
              </a:solidFill>
            </a:endParaRPr>
          </a:p>
          <a:p>
            <a:r>
              <a:rPr lang="en-GB" dirty="0" smtClean="0">
                <a:solidFill>
                  <a:srgbClr val="003741"/>
                </a:solidFill>
              </a:rPr>
              <a:t>Unclear activity plans (see following slide)</a:t>
            </a:r>
            <a:endParaRPr lang="en-GB" dirty="0" smtClean="0">
              <a:solidFill>
                <a:srgbClr val="003741"/>
              </a:solidFill>
            </a:endParaRPr>
          </a:p>
          <a:p>
            <a:endParaRPr lang="en-GB" dirty="0">
              <a:solidFill>
                <a:srgbClr val="003741"/>
              </a:solidFill>
            </a:endParaRPr>
          </a:p>
          <a:p>
            <a:endParaRPr lang="en-GB" dirty="0">
              <a:solidFill>
                <a:srgbClr val="003741"/>
              </a:solidFill>
            </a:endParaRPr>
          </a:p>
          <a:p>
            <a:endParaRPr lang="en-GB" dirty="0">
              <a:solidFill>
                <a:srgbClr val="003741"/>
              </a:solidFill>
            </a:endParaRPr>
          </a:p>
          <a:p>
            <a:endParaRPr lang="en-GB" sz="2000" dirty="0">
              <a:solidFill>
                <a:srgbClr val="003741"/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A824-AD9E-4482-8FF9-29A6726D8660}" type="slidenum">
              <a:rPr lang="en-GB" smtClean="0"/>
              <a:t>9</a:t>
            </a:fld>
            <a:endParaRPr lang="en-GB"/>
          </a:p>
        </p:txBody>
      </p:sp>
      <p:pic>
        <p:nvPicPr>
          <p:cNvPr id="7" name="Pladsholder til billede 7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8469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Innovationsfonden">
      <a:dk1>
        <a:srgbClr val="003741"/>
      </a:dk1>
      <a:lt1>
        <a:srgbClr val="FFFFFF"/>
      </a:lt1>
      <a:dk2>
        <a:srgbClr val="96EBF0"/>
      </a:dk2>
      <a:lt2>
        <a:srgbClr val="87A5A0"/>
      </a:lt2>
      <a:accent1>
        <a:srgbClr val="3CA5F5"/>
      </a:accent1>
      <a:accent2>
        <a:srgbClr val="3CDCA5"/>
      </a:accent2>
      <a:accent3>
        <a:srgbClr val="FFEB78"/>
      </a:accent3>
      <a:accent4>
        <a:srgbClr val="FF6E82"/>
      </a:accent4>
      <a:accent5>
        <a:srgbClr val="AA968C"/>
      </a:accent5>
      <a:accent6>
        <a:srgbClr val="FF734B"/>
      </a:accent6>
      <a:hlink>
        <a:srgbClr val="003741"/>
      </a:hlink>
      <a:folHlink>
        <a:srgbClr val="87A5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296</Words>
  <Application>Microsoft Office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8" baseType="lpstr">
      <vt:lpstr>Arial</vt:lpstr>
      <vt:lpstr>Calibri</vt:lpstr>
      <vt:lpstr>Ubuntu</vt:lpstr>
      <vt:lpstr>ヒラギノ角ゴ Pro W3</vt:lpstr>
      <vt:lpstr>Office-tema</vt:lpstr>
      <vt:lpstr>New Solutions </vt:lpstr>
      <vt:lpstr>Innovation Fund Denmark’s Locations</vt:lpstr>
      <vt:lpstr>Innovation Fund Denmark in Numbers</vt:lpstr>
      <vt:lpstr>Innobooster </vt:lpstr>
      <vt:lpstr>Innovative Ideas with Goal and Direction </vt:lpstr>
      <vt:lpstr>PowerPoint-præsentation</vt:lpstr>
      <vt:lpstr>The Four Evaluation Criteria</vt:lpstr>
      <vt:lpstr>Examples</vt:lpstr>
      <vt:lpstr>Most common mistakes</vt:lpstr>
      <vt:lpstr>How to approach the InnoBooster as a games developer</vt:lpstr>
      <vt:lpstr>PowerPoint-præsentation</vt:lpstr>
      <vt:lpstr>PowerPoint-præsentation</vt:lpstr>
      <vt:lpstr>Thank you for today!</vt:lpstr>
    </vt:vector>
  </TitlesOfParts>
  <Company>I/S Amager Ressourcecenter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Hanne Skriver</dc:creator>
  <cp:lastModifiedBy>Johan-Ulrik Lervang</cp:lastModifiedBy>
  <cp:revision>220</cp:revision>
  <dcterms:created xsi:type="dcterms:W3CDTF">2019-05-27T07:06:15Z</dcterms:created>
  <dcterms:modified xsi:type="dcterms:W3CDTF">2019-10-22T19:23:35Z</dcterms:modified>
</cp:coreProperties>
</file>